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62" r:id="rId4"/>
    <p:sldId id="299" r:id="rId5"/>
    <p:sldId id="310" r:id="rId6"/>
    <p:sldId id="311" r:id="rId7"/>
    <p:sldId id="308" r:id="rId8"/>
    <p:sldId id="332" r:id="rId9"/>
    <p:sldId id="312" r:id="rId10"/>
    <p:sldId id="313" r:id="rId11"/>
    <p:sldId id="314" r:id="rId12"/>
    <p:sldId id="315" r:id="rId13"/>
    <p:sldId id="296" r:id="rId14"/>
    <p:sldId id="319" r:id="rId15"/>
    <p:sldId id="320" r:id="rId16"/>
    <p:sldId id="331" r:id="rId17"/>
    <p:sldId id="321" r:id="rId18"/>
    <p:sldId id="322" r:id="rId19"/>
    <p:sldId id="323" r:id="rId20"/>
    <p:sldId id="324" r:id="rId21"/>
    <p:sldId id="317" r:id="rId22"/>
    <p:sldId id="318" r:id="rId23"/>
    <p:sldId id="325" r:id="rId24"/>
    <p:sldId id="326" r:id="rId25"/>
    <p:sldId id="327" r:id="rId26"/>
    <p:sldId id="330" r:id="rId27"/>
    <p:sldId id="328" r:id="rId28"/>
    <p:sldId id="307" r:id="rId29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C30D574-D5F4-48E6-9CB2-5AC6E06E292A}">
          <p14:sldIdLst>
            <p14:sldId id="256"/>
            <p14:sldId id="261"/>
            <p14:sldId id="262"/>
            <p14:sldId id="299"/>
            <p14:sldId id="310"/>
            <p14:sldId id="311"/>
            <p14:sldId id="308"/>
            <p14:sldId id="332"/>
            <p14:sldId id="312"/>
            <p14:sldId id="313"/>
            <p14:sldId id="314"/>
            <p14:sldId id="315"/>
            <p14:sldId id="296"/>
            <p14:sldId id="319"/>
            <p14:sldId id="320"/>
            <p14:sldId id="331"/>
            <p14:sldId id="321"/>
            <p14:sldId id="322"/>
            <p14:sldId id="323"/>
            <p14:sldId id="324"/>
            <p14:sldId id="317"/>
            <p14:sldId id="318"/>
            <p14:sldId id="325"/>
            <p14:sldId id="326"/>
            <p14:sldId id="327"/>
            <p14:sldId id="330"/>
            <p14:sldId id="328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50" y="8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7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112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82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30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56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00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870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688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9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78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32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132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345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941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38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21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41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92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13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372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48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95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 advClick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1"/>
            </p:custDataLst>
          </p:nvPr>
        </p:nvSpPr>
        <p:spPr>
          <a:xfrm>
            <a:off x="1031350" y="2618725"/>
            <a:ext cx="384094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</a:t>
            </a:r>
            <a:r>
              <a:rPr lang="zh-CN" altLang="en-US" sz="32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数据库申优答辩</a:t>
            </a:r>
          </a:p>
        </p:txBody>
      </p:sp>
      <p:sp>
        <p:nvSpPr>
          <p:cNvPr id="7" name="PA_半闭框 7"/>
          <p:cNvSpPr/>
          <p:nvPr>
            <p:custDataLst>
              <p:tags r:id="rId2"/>
            </p:custDataLst>
          </p:nvPr>
        </p:nvSpPr>
        <p:spPr>
          <a:xfrm>
            <a:off x="1155663" y="2571273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1691680" y="3751787"/>
            <a:ext cx="2088232" cy="29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时间：</a:t>
            </a:r>
            <a:r>
              <a:rPr lang="en-US" altLang="zh-CN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2022.12.25</a:t>
            </a:r>
            <a:endParaRPr lang="zh-CN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PA_文本框 6"/>
          <p:cNvSpPr txBox="1"/>
          <p:nvPr>
            <p:custDataLst>
              <p:tags r:id="rId3"/>
            </p:custDataLst>
          </p:nvPr>
        </p:nvSpPr>
        <p:spPr>
          <a:xfrm>
            <a:off x="1691680" y="1158966"/>
            <a:ext cx="817853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PA_文本框 6"/>
          <p:cNvSpPr txBox="1"/>
          <p:nvPr>
            <p:custDataLst>
              <p:tags r:id="rId4"/>
            </p:custDataLst>
          </p:nvPr>
        </p:nvSpPr>
        <p:spPr>
          <a:xfrm>
            <a:off x="3445637" y="1202600"/>
            <a:ext cx="1451038" cy="1444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半闭框 7"/>
          <p:cNvSpPr/>
          <p:nvPr>
            <p:custDataLst>
              <p:tags r:id="rId5"/>
            </p:custDataLst>
          </p:nvPr>
        </p:nvSpPr>
        <p:spPr>
          <a:xfrm flipH="1" flipV="1">
            <a:off x="3763515" y="3564718"/>
            <a:ext cx="961390" cy="67564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58" y="1570439"/>
            <a:ext cx="817853" cy="8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7A39EB-FB39-181E-0FEC-B3229918C789}"/>
              </a:ext>
            </a:extLst>
          </p:cNvPr>
          <p:cNvSpPr txBox="1"/>
          <p:nvPr/>
        </p:nvSpPr>
        <p:spPr>
          <a:xfrm>
            <a:off x="691584" y="3417146"/>
            <a:ext cx="4572000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小组成员：于敬凯、占瑞乙、金圣浩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出售商品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2BA6F8-37B6-8196-8973-5E506078FC20}"/>
              </a:ext>
            </a:extLst>
          </p:cNvPr>
          <p:cNvSpPr txBox="1"/>
          <p:nvPr/>
        </p:nvSpPr>
        <p:spPr>
          <a:xfrm>
            <a:off x="7567206" y="102437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修改库存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5665A-708E-7BC2-8E57-D82038752E72}"/>
              </a:ext>
            </a:extLst>
          </p:cNvPr>
          <p:cNvSpPr txBox="1"/>
          <p:nvPr/>
        </p:nvSpPr>
        <p:spPr>
          <a:xfrm>
            <a:off x="611560" y="440910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2000" b="1" dirty="0">
                <a:solidFill>
                  <a:srgbClr val="AEAEAE"/>
                </a:solidFill>
                <a:ea typeface="方正兰亭超细黑简体" panose="02000000000000000000"/>
              </a:rPr>
              <a:t>发售新产品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7D9D8C-FF30-AA75-4493-0DB4ED80D43E}"/>
              </a:ext>
            </a:extLst>
          </p:cNvPr>
          <p:cNvSpPr txBox="1"/>
          <p:nvPr/>
        </p:nvSpPr>
        <p:spPr>
          <a:xfrm>
            <a:off x="4242781" y="4444512"/>
            <a:ext cx="243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1800" b="1" dirty="0">
                <a:solidFill>
                  <a:srgbClr val="AEAEAE"/>
                </a:solidFill>
                <a:ea typeface="方正兰亭超细黑简体" panose="02000000000000000000"/>
              </a:rPr>
              <a:t>待售列表管理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085BAF-BDA4-9E88-D78D-D6C4DC4B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2" y="861526"/>
            <a:ext cx="7411895" cy="33874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F6E063D-96D7-69B4-96D5-F0DDC013E306}"/>
              </a:ext>
            </a:extLst>
          </p:cNvPr>
          <p:cNvCxnSpPr>
            <a:endCxn id="24" idx="1"/>
          </p:cNvCxnSpPr>
          <p:nvPr/>
        </p:nvCxnSpPr>
        <p:spPr>
          <a:xfrm flipV="1">
            <a:off x="5778388" y="1224427"/>
            <a:ext cx="1788818" cy="736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F2D3988-D02E-E5B4-32CE-22204258E8DD}"/>
              </a:ext>
            </a:extLst>
          </p:cNvPr>
          <p:cNvSpPr txBox="1"/>
          <p:nvPr/>
        </p:nvSpPr>
        <p:spPr>
          <a:xfrm>
            <a:off x="7567206" y="235522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下架商品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776CD32-F8F3-745C-F2B2-6AB0363A4FBE}"/>
              </a:ext>
            </a:extLst>
          </p:cNvPr>
          <p:cNvCxnSpPr>
            <a:endCxn id="8" idx="1"/>
          </p:cNvCxnSpPr>
          <p:nvPr/>
        </p:nvCxnSpPr>
        <p:spPr>
          <a:xfrm>
            <a:off x="7128284" y="2160531"/>
            <a:ext cx="438922" cy="394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0E9A617-95A5-2D84-D879-6D33B3C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95904"/>
            <a:ext cx="5148031" cy="24143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支付系统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D3988-D02E-E5B4-32CE-22204258E8DD}"/>
              </a:ext>
            </a:extLst>
          </p:cNvPr>
          <p:cNvSpPr txBox="1"/>
          <p:nvPr/>
        </p:nvSpPr>
        <p:spPr>
          <a:xfrm>
            <a:off x="5760132" y="3814784"/>
            <a:ext cx="28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选择地址并进行支付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F06CF6-A4FD-83C6-ED35-AC3347CF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43" y="860727"/>
            <a:ext cx="4860032" cy="23677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B91AF3-1B99-B652-9121-7632226F9281}"/>
              </a:ext>
            </a:extLst>
          </p:cNvPr>
          <p:cNvSpPr txBox="1"/>
          <p:nvPr/>
        </p:nvSpPr>
        <p:spPr>
          <a:xfrm>
            <a:off x="503548" y="1421425"/>
            <a:ext cx="28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选择商品并确认订单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4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78155-FD29-967F-F735-B8FCE1C3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9" y="757321"/>
            <a:ext cx="8532154" cy="41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4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391980" y="1495179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3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503548" y="772344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账户（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，用户名，密码，身份，余额）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，商品名，价格，卖家编号，制造商，图片地址，描述，生产日期，保质期）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购物车（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，用户编号，商品编号，数量）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收藏（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，用户编号，商品编号，收藏）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库存（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，商品编号，库存）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0790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地址（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，用户编号，收件人姓名，收件人电话，地址，详细地址，备注，默认地址）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，用户编号，地址编号，价格，日期）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订单商品（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，订单编号，商品编号，数量）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商品详情（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，商品编号，键值，值）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1430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——3NF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4356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通过关系的规范化达到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3NF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且同时保持无损连接与函数依赖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订单（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Sale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）包含买家、商品等大量信息，将其分解为如下四个关系，保持无损连结和函数依赖：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用户（编号，用户名，密码，身份，余额）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商品表（编号，商品名，价格，卖家编号，制造商，图片地址，描述，生产日期，保质期）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订单表（编号，用户编号，地址编号，价格，日期）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订单商品表（编号，订单编号，商品编号，数量）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9346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3276364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示例：商品表</a:t>
            </a:r>
            <a:endParaRPr lang="en-US" altLang="zh-CN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FC530-131A-17CE-BA95-DA71E07D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81" y="177652"/>
            <a:ext cx="4810566" cy="2177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E782F-E9B5-ACF3-2066-1263CEE2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3" y="2428528"/>
            <a:ext cx="9144000" cy="24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触发器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5010458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示例：保证库存≥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9B9F52-30CB-775A-C0AD-03140E84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22" y="268288"/>
            <a:ext cx="5311131" cy="1863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003AAF-3D40-DCDF-4BEC-B7363731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2" y="2154870"/>
            <a:ext cx="9144000" cy="29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0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存储过程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5010458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示例：搜索相似后缀名商品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063907-B3E8-2736-D450-1F16BAE9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281566"/>
            <a:ext cx="3323612" cy="1975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AA835D-971B-3B12-DB6E-1FEF2C6F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04" y="3334810"/>
            <a:ext cx="7596067" cy="18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1655676" y="1240396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510966" y="1348408"/>
            <a:ext cx="4633034" cy="21738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1 / </a:t>
            </a:r>
            <a:r>
              <a:rPr lang="zh-CN" altLang="en-US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endParaRPr lang="en-US" altLang="zh-CN" sz="24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2 / </a:t>
            </a:r>
            <a:r>
              <a:rPr lang="zh-CN" altLang="en-US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endParaRPr lang="en-US" altLang="zh-CN" sz="24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3 / </a:t>
            </a:r>
            <a:r>
              <a:rPr lang="zh-CN" altLang="en-US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数据库与服务端设计</a:t>
            </a:r>
            <a:endParaRPr lang="en-US" altLang="zh-CN" sz="24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1403648" y="1600436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32433" y="219155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  <a:endParaRPr lang="en-US" altLang="zh-CN" sz="27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函数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5010458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示例：判断用户对价格的敏感度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29069-E835-12AC-5C0C-04F873E4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1348409"/>
            <a:ext cx="4500068" cy="37769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5BEE4D-F5AB-5BD8-2D0B-3A3252A4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12" y="1348409"/>
            <a:ext cx="3663018" cy="22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数据流图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A05F6-8E1D-1A9F-92CF-3DEB12010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813"/>
            <a:ext cx="9144000" cy="43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——ER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09758-FBC7-5CA8-AD6C-732AEAE5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" y="739585"/>
            <a:ext cx="7499396" cy="44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6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索引优化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添加索引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对查询常用的属性添加索引可以大大提高查询效率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码：查询频次高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外键：多用于关系的连接操作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因而关系的索引设置在主码和外键上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示例：购物车表（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用户编号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，数量）</a:t>
            </a:r>
          </a:p>
        </p:txBody>
      </p:sp>
    </p:spTree>
    <p:extLst>
      <p:ext uri="{BB962C8B-B14F-4D97-AF65-F5344CB8AC3E}">
        <p14:creationId xmlns:p14="http://schemas.microsoft.com/office/powerpoint/2010/main" val="193638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前后端分离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13690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后端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Django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框架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+MySQL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数据库上线架设在腾讯云服务器，前端以路由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-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控制器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-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渲染的模式进行连接</a:t>
            </a:r>
          </a:p>
        </p:txBody>
      </p:sp>
      <p:pic>
        <p:nvPicPr>
          <p:cNvPr id="6146" name="Picture 2" descr="查看源图像">
            <a:extLst>
              <a:ext uri="{FF2B5EF4-FFF2-40B4-BE49-F238E27FC236}">
                <a16:creationId xmlns:a16="http://schemas.microsoft.com/office/drawing/2014/main" id="{067FAFD2-51E8-B0A5-70B9-5B35A662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32" y="3654343"/>
            <a:ext cx="3456384" cy="9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68EE95C-5868-0A72-F03B-F71E7239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71948"/>
            <a:ext cx="2803429" cy="120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0C7438F-E735-1989-139F-5E2258D7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3207680"/>
            <a:ext cx="2700300" cy="159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查看源图像">
            <a:extLst>
              <a:ext uri="{FF2B5EF4-FFF2-40B4-BE49-F238E27FC236}">
                <a16:creationId xmlns:a16="http://schemas.microsoft.com/office/drawing/2014/main" id="{AB0639A4-27ED-D1FF-9FD4-675AAC18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1" y="1744452"/>
            <a:ext cx="3773626" cy="15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1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前后端分离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URL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服务响应（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http://43.143.179.158:8080/getSellGoods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0F1EB-94E2-2E9F-452F-10AAB6E8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0" y="1342041"/>
            <a:ext cx="7060739" cy="35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MVC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9BAFB5"/>
              </a:buClr>
              <a:buNone/>
              <a:defRPr/>
            </a:pP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MVC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Model–View–Controller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）模式是软件工程中的一种软件架构模式，它把软件系统分为三个基本部分：模型（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Model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）、视图（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View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）和控制器（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Controller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）。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212B28B0-F167-EEA3-ECAD-51B868A9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375" y="1506538"/>
            <a:ext cx="31432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5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5976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防范非法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POST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请求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示例：防范使用非法手段直接向后端发送</a:t>
            </a:r>
            <a:r>
              <a:rPr lang="en-US" altLang="zh-CN" sz="2000" b="1" dirty="0" err="1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addGood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（添加商品）请求，会由于表单中未指定</a:t>
            </a:r>
            <a:r>
              <a:rPr lang="en-US" altLang="zh-CN" sz="2000" b="1" dirty="0" err="1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seller_id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而被拒绝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21523-2FD6-4057-92E3-3DB7E776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33061"/>
            <a:ext cx="6516216" cy="32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1"/>
            </p:custDataLst>
          </p:nvPr>
        </p:nvSpPr>
        <p:spPr>
          <a:xfrm>
            <a:off x="971600" y="2777612"/>
            <a:ext cx="2584525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</a:t>
            </a:r>
            <a:r>
              <a:rPr lang="en-US" altLang="zh-CN" sz="32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Thanks</a:t>
            </a:r>
            <a:endParaRPr lang="zh-CN" altLang="en-US" sz="3200" b="1" dirty="0">
              <a:solidFill>
                <a:schemeClr val="accent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PA_半闭框 7"/>
          <p:cNvSpPr/>
          <p:nvPr>
            <p:custDataLst>
              <p:tags r:id="rId2"/>
            </p:custDataLst>
          </p:nvPr>
        </p:nvSpPr>
        <p:spPr>
          <a:xfrm>
            <a:off x="971600" y="2779146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2581134" y="3416806"/>
            <a:ext cx="1989647" cy="2951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时间：</a:t>
            </a:r>
            <a:r>
              <a:rPr lang="en-US" altLang="zh-CN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2022.12.25</a:t>
            </a:r>
            <a:endParaRPr lang="zh-CN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PA_文本框 6"/>
          <p:cNvSpPr txBox="1"/>
          <p:nvPr>
            <p:custDataLst>
              <p:tags r:id="rId3"/>
            </p:custDataLst>
          </p:nvPr>
        </p:nvSpPr>
        <p:spPr>
          <a:xfrm>
            <a:off x="1691680" y="1158966"/>
            <a:ext cx="817853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PA_文本框 6"/>
          <p:cNvSpPr txBox="1"/>
          <p:nvPr>
            <p:custDataLst>
              <p:tags r:id="rId4"/>
            </p:custDataLst>
          </p:nvPr>
        </p:nvSpPr>
        <p:spPr>
          <a:xfrm>
            <a:off x="3445637" y="1202600"/>
            <a:ext cx="1451038" cy="1444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半闭框 7"/>
          <p:cNvSpPr/>
          <p:nvPr>
            <p:custDataLst>
              <p:tags r:id="rId5"/>
            </p:custDataLst>
          </p:nvPr>
        </p:nvSpPr>
        <p:spPr>
          <a:xfrm flipH="1" flipV="1">
            <a:off x="3619293" y="3063385"/>
            <a:ext cx="961390" cy="67564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58" y="1570439"/>
            <a:ext cx="817853" cy="8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8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391980" y="1495179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384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选题介绍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B920FA1-7C39-BA57-46C4-B855DAEA1C15}"/>
              </a:ext>
            </a:extLst>
          </p:cNvPr>
          <p:cNvSpPr txBox="1">
            <a:spLocks/>
          </p:cNvSpPr>
          <p:nvPr/>
        </p:nvSpPr>
        <p:spPr>
          <a:xfrm>
            <a:off x="503548" y="952364"/>
            <a:ext cx="8316924" cy="3700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CyberSeller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 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—— 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完全自主的线上交易平台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身边的闲置物品越来越多？留之无位，弃之可惜？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想要在小圈子内淘些实惠好物？经常错过交易群消息？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苦于传统电商平台纷杂的界面与频繁的广告？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对此，我们设计开发了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CyberSeller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 </a:t>
            </a:r>
          </a:p>
          <a:p>
            <a:pPr algn="just">
              <a:buClr>
                <a:srgbClr val="9BAFB5"/>
              </a:buClr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在这里，你既是买家，也是卖家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algn="just">
              <a:buClr>
                <a:srgbClr val="9BAFB5"/>
              </a:buClr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这是一个足够纯粹的线上交易平台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384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能介绍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A13BE7-51E6-4DAE-EF36-49424F2F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54"/>
            <a:ext cx="9144000" cy="28098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64439C-28CC-2CE8-C525-4730B8EF4D03}"/>
              </a:ext>
            </a:extLst>
          </p:cNvPr>
          <p:cNvSpPr txBox="1"/>
          <p:nvPr/>
        </p:nvSpPr>
        <p:spPr>
          <a:xfrm>
            <a:off x="1115616" y="411636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EAEAE"/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集成了商品预览、商品出售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EAEAE"/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支付系统、数据分析等模块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5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391980" y="1495179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主页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82DE7-8E36-02E8-5D6B-81E9EB2F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336"/>
            <a:ext cx="9144000" cy="444082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00DE04-7A06-B2D1-C624-6A088CFBB7AB}"/>
              </a:ext>
            </a:extLst>
          </p:cNvPr>
          <p:cNvCxnSpPr/>
          <p:nvPr/>
        </p:nvCxnSpPr>
        <p:spPr>
          <a:xfrm flipV="1">
            <a:off x="2879812" y="484312"/>
            <a:ext cx="2052228" cy="21602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146A43C-2917-C4FF-30FD-61AE781E136F}"/>
              </a:ext>
            </a:extLst>
          </p:cNvPr>
          <p:cNvSpPr txBox="1"/>
          <p:nvPr/>
        </p:nvSpPr>
        <p:spPr>
          <a:xfrm>
            <a:off x="4949788" y="238801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站内搜索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A8ABC3-0A98-4219-DEEE-B0160422618B}"/>
              </a:ext>
            </a:extLst>
          </p:cNvPr>
          <p:cNvCxnSpPr>
            <a:cxnSpLocks/>
          </p:cNvCxnSpPr>
          <p:nvPr/>
        </p:nvCxnSpPr>
        <p:spPr>
          <a:xfrm flipV="1">
            <a:off x="6264188" y="556320"/>
            <a:ext cx="926501" cy="1296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A40CE40-3645-C220-5C63-AB515303FC85}"/>
              </a:ext>
            </a:extLst>
          </p:cNvPr>
          <p:cNvSpPr txBox="1"/>
          <p:nvPr/>
        </p:nvSpPr>
        <p:spPr>
          <a:xfrm>
            <a:off x="7190689" y="23515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滚动推送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2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主页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811A263-4914-2B4E-400A-9EEFCB2227E5}"/>
              </a:ext>
            </a:extLst>
          </p:cNvPr>
          <p:cNvSpPr txBox="1">
            <a:spLocks/>
          </p:cNvSpPr>
          <p:nvPr/>
        </p:nvSpPr>
        <p:spPr>
          <a:xfrm>
            <a:off x="0" y="988368"/>
            <a:ext cx="8316924" cy="504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全局搜索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34AD62-C7BF-EC54-CB73-C4C372BC6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/>
          <a:stretch/>
        </p:blipFill>
        <p:spPr>
          <a:xfrm>
            <a:off x="8972" y="1636440"/>
            <a:ext cx="9144000" cy="34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5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商品详情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E24A2B-3306-386F-7B65-33BD1BA8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2" y="1058659"/>
            <a:ext cx="5998625" cy="3027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579F50-0A33-60C9-AF7A-481F7C1A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596" y="2837495"/>
            <a:ext cx="5472608" cy="148878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AD8535-9A95-3E9B-B5F0-0393E051777E}"/>
              </a:ext>
            </a:extLst>
          </p:cNvPr>
          <p:cNvCxnSpPr>
            <a:cxnSpLocks/>
          </p:cNvCxnSpPr>
          <p:nvPr/>
        </p:nvCxnSpPr>
        <p:spPr>
          <a:xfrm flipV="1">
            <a:off x="4500245" y="1678832"/>
            <a:ext cx="2160240" cy="828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3562B4F-7562-3CBC-3C68-38FF0EA4387E}"/>
              </a:ext>
            </a:extLst>
          </p:cNvPr>
          <p:cNvSpPr txBox="1"/>
          <p:nvPr/>
        </p:nvSpPr>
        <p:spPr>
          <a:xfrm>
            <a:off x="6781777" y="2080755"/>
            <a:ext cx="207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添加至收藏夹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0939AE3-9790-A480-0689-A294DFDC39D1}"/>
              </a:ext>
            </a:extLst>
          </p:cNvPr>
          <p:cNvCxnSpPr/>
          <p:nvPr/>
        </p:nvCxnSpPr>
        <p:spPr>
          <a:xfrm flipV="1">
            <a:off x="5148317" y="2218892"/>
            <a:ext cx="1512168" cy="2880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85C974E-442E-BC67-A6CA-D28B42821E7E}"/>
              </a:ext>
            </a:extLst>
          </p:cNvPr>
          <p:cNvCxnSpPr>
            <a:cxnSpLocks/>
          </p:cNvCxnSpPr>
          <p:nvPr/>
        </p:nvCxnSpPr>
        <p:spPr>
          <a:xfrm flipV="1">
            <a:off x="3924181" y="1076854"/>
            <a:ext cx="2736304" cy="1430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3D6C5D6-5FE3-13F1-9A63-E657CF56D305}"/>
              </a:ext>
            </a:extLst>
          </p:cNvPr>
          <p:cNvSpPr txBox="1"/>
          <p:nvPr/>
        </p:nvSpPr>
        <p:spPr>
          <a:xfrm>
            <a:off x="6767703" y="147877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加入购物车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2BA6F8-37B6-8196-8973-5E506078FC20}"/>
              </a:ext>
            </a:extLst>
          </p:cNvPr>
          <p:cNvSpPr txBox="1"/>
          <p:nvPr/>
        </p:nvSpPr>
        <p:spPr>
          <a:xfrm>
            <a:off x="6764442" y="876799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数量选择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5665A-708E-7BC2-8E57-D82038752E72}"/>
              </a:ext>
            </a:extLst>
          </p:cNvPr>
          <p:cNvSpPr txBox="1"/>
          <p:nvPr/>
        </p:nvSpPr>
        <p:spPr>
          <a:xfrm>
            <a:off x="1079612" y="427899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2000" b="1" dirty="0">
                <a:solidFill>
                  <a:srgbClr val="AEAEAE"/>
                </a:solidFill>
                <a:ea typeface="方正兰亭超细黑简体" panose="02000000000000000000"/>
              </a:rPr>
              <a:t>商品信息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7D9D8C-FF30-AA75-4493-0DB4ED80D43E}"/>
              </a:ext>
            </a:extLst>
          </p:cNvPr>
          <p:cNvSpPr txBox="1"/>
          <p:nvPr/>
        </p:nvSpPr>
        <p:spPr>
          <a:xfrm>
            <a:off x="5778388" y="4494438"/>
            <a:ext cx="124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1800" b="1" dirty="0">
                <a:solidFill>
                  <a:srgbClr val="AEAEAE"/>
                </a:solidFill>
                <a:ea typeface="方正兰亭超细黑简体" panose="02000000000000000000"/>
              </a:rPr>
              <a:t>相似推荐</a:t>
            </a:r>
          </a:p>
        </p:txBody>
      </p:sp>
    </p:spTree>
    <p:extLst>
      <p:ext uri="{BB962C8B-B14F-4D97-AF65-F5344CB8AC3E}">
        <p14:creationId xmlns:p14="http://schemas.microsoft.com/office/powerpoint/2010/main" val="300667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767</Words>
  <Application>Microsoft Office PowerPoint</Application>
  <PresentationFormat>自定义</PresentationFormat>
  <Paragraphs>123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AgencyFB</vt:lpstr>
      <vt:lpstr>方正兰亭超细黑简体</vt:lpstr>
      <vt:lpstr>微软雅黑</vt:lpstr>
      <vt:lpstr>Arial</vt:lpstr>
      <vt:lpstr>Calibri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于 敬凯</cp:lastModifiedBy>
  <cp:revision>423</cp:revision>
  <dcterms:created xsi:type="dcterms:W3CDTF">2017-06-09T15:26:00Z</dcterms:created>
  <dcterms:modified xsi:type="dcterms:W3CDTF">2022-12-24T15:33:45Z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2052-11.1.0.11579</vt:lpwstr>
  </property>
  <property fmtid="{D5CDD505-2E9C-101B-9397-08002B2CF9AE}" pid="3" name="ICV">
    <vt:lpwstr>7FFB4A2AEF1047EBB43AB2C66C8B2695</vt:lpwstr>
  </property>
</Properties>
</file>